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9" r:id="rId2"/>
    <p:sldId id="262" r:id="rId3"/>
    <p:sldId id="263" r:id="rId4"/>
    <p:sldId id="264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109"/>
    <a:srgbClr val="FFFFFF"/>
    <a:srgbClr val="BFDFFD"/>
    <a:srgbClr val="E1E1E1"/>
    <a:srgbClr val="CCECFF"/>
    <a:srgbClr val="CCFFFF"/>
    <a:srgbClr val="EBE6FE"/>
    <a:srgbClr val="14BBDC"/>
    <a:srgbClr val="E1E191"/>
    <a:srgbClr val="CC04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2" autoAdjust="0"/>
    <p:restoredTop sz="94660"/>
  </p:normalViewPr>
  <p:slideViewPr>
    <p:cSldViewPr snapToGrid="0">
      <p:cViewPr>
        <p:scale>
          <a:sx n="63" d="100"/>
          <a:sy n="63" d="100"/>
        </p:scale>
        <p:origin x="874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04-May-17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1.jpg"/><Relationship Id="rId1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openxmlformats.org/officeDocument/2006/relationships/image" Target="../media/image6.jpg"/><Relationship Id="rId12" Type="http://schemas.openxmlformats.org/officeDocument/2006/relationships/hyperlink" Target="mailto:brotownsville@gmail.com" TargetMode="External"/><Relationship Id="rId17" Type="http://schemas.openxmlformats.org/officeDocument/2006/relationships/image" Target="../media/image15.PNG"/><Relationship Id="rId2" Type="http://schemas.openxmlformats.org/officeDocument/2006/relationships/image" Target="../media/image2.pn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5" Type="http://schemas.openxmlformats.org/officeDocument/2006/relationships/image" Target="../media/image13.PNG"/><Relationship Id="rId10" Type="http://schemas.openxmlformats.org/officeDocument/2006/relationships/image" Target="../media/image9.jpg"/><Relationship Id="rId19" Type="http://schemas.openxmlformats.org/officeDocument/2006/relationships/image" Target="../media/image17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11" Type="http://schemas.openxmlformats.org/officeDocument/2006/relationships/image" Target="../media/image11.jpg"/><Relationship Id="rId5" Type="http://schemas.openxmlformats.org/officeDocument/2006/relationships/image" Target="../media/image6.jpg"/><Relationship Id="rId15" Type="http://schemas.openxmlformats.org/officeDocument/2006/relationships/image" Target="../media/image15.PNG"/><Relationship Id="rId10" Type="http://schemas.openxmlformats.org/officeDocument/2006/relationships/hyperlink" Target="mailto:brotownsville@gmail.com" TargetMode="External"/><Relationship Id="rId19" Type="http://schemas.openxmlformats.org/officeDocument/2006/relationships/image" Target="../media/image19.jpg"/><Relationship Id="rId4" Type="http://schemas.openxmlformats.org/officeDocument/2006/relationships/image" Target="../media/image5.jpg"/><Relationship Id="rId9" Type="http://schemas.openxmlformats.org/officeDocument/2006/relationships/image" Target="../media/image10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microsoft.com/office/2007/relationships/hdphoto" Target="../media/hdphoto1.wdp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11" Type="http://schemas.openxmlformats.org/officeDocument/2006/relationships/image" Target="../media/image11.jpg"/><Relationship Id="rId5" Type="http://schemas.openxmlformats.org/officeDocument/2006/relationships/image" Target="../media/image6.jpg"/><Relationship Id="rId15" Type="http://schemas.openxmlformats.org/officeDocument/2006/relationships/image" Target="../media/image15.PNG"/><Relationship Id="rId10" Type="http://schemas.openxmlformats.org/officeDocument/2006/relationships/hyperlink" Target="mailto:brotownsville@gmail.com" TargetMode="External"/><Relationship Id="rId19" Type="http://schemas.openxmlformats.org/officeDocument/2006/relationships/image" Target="../media/image20.jpg"/><Relationship Id="rId4" Type="http://schemas.openxmlformats.org/officeDocument/2006/relationships/image" Target="../media/image5.jpg"/><Relationship Id="rId9" Type="http://schemas.openxmlformats.org/officeDocument/2006/relationships/image" Target="../media/image10.pn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black">
          <a:xfrm>
            <a:off x="0" y="17081"/>
            <a:ext cx="6734014" cy="849194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AU" sz="1600" dirty="0"/>
          </a:p>
          <a:p>
            <a:endParaRPr lang="en-AU" sz="1600" dirty="0"/>
          </a:p>
          <a:p>
            <a:pPr algn="l"/>
            <a:endParaRPr lang="en-AU" sz="1600" dirty="0"/>
          </a:p>
          <a:p>
            <a:pPr algn="l"/>
            <a:endParaRPr lang="en-AU" sz="2000" b="1" dirty="0"/>
          </a:p>
          <a:p>
            <a:pPr algn="l"/>
            <a:endParaRPr lang="en-AU" sz="2000" b="1" dirty="0"/>
          </a:p>
          <a:p>
            <a:pPr algn="l"/>
            <a:endParaRPr lang="en-AU" sz="2000" b="1" dirty="0"/>
          </a:p>
          <a:p>
            <a:pPr algn="l"/>
            <a:endParaRPr lang="en-AU" sz="2000" b="1" dirty="0"/>
          </a:p>
          <a:p>
            <a:pPr algn="l"/>
            <a:endParaRPr lang="en-AU" sz="2000" b="1" dirty="0"/>
          </a:p>
          <a:p>
            <a:pPr algn="l"/>
            <a:endParaRPr lang="en-AU" sz="2000" b="1" dirty="0"/>
          </a:p>
          <a:p>
            <a:pPr algn="l"/>
            <a:endParaRPr lang="en-AU" sz="7200" b="1" dirty="0"/>
          </a:p>
          <a:p>
            <a:pPr algn="l"/>
            <a:r>
              <a:rPr lang="en-AU" sz="7200" b="1" dirty="0"/>
              <a:t>Barrier Reef Orchestra Flow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11079" y="1041897"/>
            <a:ext cx="2180347" cy="8002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400" dirty="0"/>
              <a:t>Home</a:t>
            </a:r>
          </a:p>
          <a:p>
            <a:pPr algn="ctr"/>
            <a:r>
              <a:rPr lang="en-AU" sz="1100" dirty="0">
                <a:solidFill>
                  <a:srgbClr val="000000"/>
                </a:solidFill>
              </a:rPr>
              <a:t>Welcome to Barrier Reef Orchestra (BRO)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367007" y="3413302"/>
            <a:ext cx="2153869" cy="2554545"/>
          </a:xfrm>
          <a:prstGeom prst="rect">
            <a:avLst/>
          </a:prstGeom>
          <a:solidFill>
            <a:srgbClr val="E1E191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About Us</a:t>
            </a:r>
          </a:p>
          <a:p>
            <a:pPr algn="ctr"/>
            <a:endParaRPr lang="en-AU" sz="2000" dirty="0"/>
          </a:p>
          <a:p>
            <a:pPr algn="ctr"/>
            <a:r>
              <a:rPr lang="en-AU" sz="1100" dirty="0"/>
              <a:t>North Queensland Ensembles  Inc.</a:t>
            </a:r>
          </a:p>
          <a:p>
            <a:pPr algn="ctr"/>
            <a:endParaRPr lang="en-AU" sz="1100" dirty="0"/>
          </a:p>
          <a:p>
            <a:pPr algn="ctr"/>
            <a:r>
              <a:rPr lang="en-AU" sz="1100" dirty="0"/>
              <a:t>Goals of the BRO</a:t>
            </a:r>
          </a:p>
          <a:p>
            <a:pPr algn="ctr"/>
            <a:endParaRPr lang="en-AU" sz="1100" dirty="0"/>
          </a:p>
          <a:p>
            <a:pPr algn="ctr"/>
            <a:r>
              <a:rPr lang="en-AU" sz="1100" dirty="0"/>
              <a:t>History of BRO </a:t>
            </a:r>
          </a:p>
          <a:p>
            <a:pPr algn="ctr"/>
            <a:endParaRPr lang="en-AU" sz="1100" dirty="0"/>
          </a:p>
          <a:p>
            <a:pPr algn="ctr"/>
            <a:r>
              <a:rPr lang="en-AU" sz="1100" dirty="0"/>
              <a:t>BRO Committee</a:t>
            </a:r>
          </a:p>
          <a:p>
            <a:pPr algn="ctr"/>
            <a:endParaRPr lang="en-AU" sz="1100" dirty="0"/>
          </a:p>
          <a:p>
            <a:pPr algn="ctr"/>
            <a:r>
              <a:rPr lang="en-AU" sz="1100" dirty="0"/>
              <a:t>Past Events</a:t>
            </a:r>
          </a:p>
          <a:p>
            <a:pPr algn="ctr"/>
            <a:endParaRPr lang="en-AU" sz="1000" dirty="0"/>
          </a:p>
          <a:p>
            <a:pPr algn="ctr"/>
            <a:endParaRPr lang="en-AU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309052" y="3405607"/>
            <a:ext cx="2151240" cy="2562240"/>
          </a:xfrm>
          <a:prstGeom prst="rect">
            <a:avLst/>
          </a:prstGeom>
          <a:solidFill>
            <a:srgbClr val="E1E191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Artists &amp;</a:t>
            </a:r>
          </a:p>
          <a:p>
            <a:pPr algn="ctr"/>
            <a:r>
              <a:rPr lang="en-AU" sz="2000" dirty="0"/>
              <a:t>Events</a:t>
            </a:r>
          </a:p>
          <a:p>
            <a:pPr algn="ctr"/>
            <a:endParaRPr lang="en-AU" sz="1100" dirty="0">
              <a:solidFill>
                <a:srgbClr val="000000"/>
              </a:solidFill>
            </a:endParaRPr>
          </a:p>
          <a:p>
            <a:pPr algn="ctr"/>
            <a:endParaRPr lang="en-AU" sz="1100" dirty="0">
              <a:solidFill>
                <a:srgbClr val="000000"/>
              </a:solidFill>
            </a:endParaRPr>
          </a:p>
          <a:p>
            <a:pPr algn="ctr"/>
            <a:r>
              <a:rPr lang="en-AU" sz="1100" dirty="0">
                <a:solidFill>
                  <a:srgbClr val="000000"/>
                </a:solidFill>
              </a:rPr>
              <a:t>List of Events for 2017</a:t>
            </a:r>
          </a:p>
          <a:p>
            <a:pPr algn="ctr"/>
            <a:endParaRPr lang="en-AU" sz="1100" dirty="0">
              <a:solidFill>
                <a:srgbClr val="000000"/>
              </a:solidFill>
            </a:endParaRPr>
          </a:p>
          <a:p>
            <a:pPr algn="ctr"/>
            <a:r>
              <a:rPr lang="en-AU" sz="1100" dirty="0">
                <a:solidFill>
                  <a:srgbClr val="000000"/>
                </a:solidFill>
              </a:rPr>
              <a:t>Events Featuring an Artist</a:t>
            </a:r>
          </a:p>
          <a:p>
            <a:pPr algn="ctr"/>
            <a:endParaRPr lang="en-AU" sz="1100" dirty="0">
              <a:solidFill>
                <a:srgbClr val="000000"/>
              </a:solidFill>
            </a:endParaRPr>
          </a:p>
          <a:p>
            <a:pPr lvl="0" algn="ctr"/>
            <a:r>
              <a:rPr lang="en-AU" sz="1100" dirty="0">
                <a:solidFill>
                  <a:srgbClr val="000000"/>
                </a:solidFill>
              </a:rPr>
              <a:t>Artist Profiles</a:t>
            </a:r>
          </a:p>
          <a:p>
            <a:pPr lvl="0" algn="ctr"/>
            <a:endParaRPr lang="en-AU" sz="1100" dirty="0">
              <a:solidFill>
                <a:srgbClr val="000000"/>
              </a:solidFill>
            </a:endParaRPr>
          </a:p>
          <a:p>
            <a:pPr lvl="0" algn="ctr"/>
            <a:r>
              <a:rPr lang="en-AU" sz="1100" dirty="0">
                <a:solidFill>
                  <a:srgbClr val="000000"/>
                </a:solidFill>
              </a:rPr>
              <a:t>Featured Artist</a:t>
            </a:r>
          </a:p>
          <a:p>
            <a:pPr lvl="0" algn="ctr"/>
            <a:endParaRPr lang="en-AU" sz="1100" dirty="0">
              <a:solidFill>
                <a:srgbClr val="000000"/>
              </a:solidFill>
            </a:endParaRPr>
          </a:p>
          <a:p>
            <a:pPr lvl="0" algn="ctr"/>
            <a:endParaRPr lang="en-AU" sz="1050" dirty="0"/>
          </a:p>
        </p:txBody>
      </p:sp>
      <p:sp>
        <p:nvSpPr>
          <p:cNvPr id="14" name="TextBox 13"/>
          <p:cNvSpPr txBox="1"/>
          <p:nvPr/>
        </p:nvSpPr>
        <p:spPr>
          <a:xfrm>
            <a:off x="9726450" y="3374829"/>
            <a:ext cx="2050441" cy="2062103"/>
          </a:xfrm>
          <a:prstGeom prst="rect">
            <a:avLst/>
          </a:prstGeom>
          <a:solidFill>
            <a:srgbClr val="E1E191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Contact Us </a:t>
            </a:r>
          </a:p>
          <a:p>
            <a:pPr algn="ctr"/>
            <a:endParaRPr lang="en-AU" sz="2000" dirty="0"/>
          </a:p>
          <a:p>
            <a:pPr lvl="0" algn="ctr"/>
            <a:r>
              <a:rPr lang="en-AU" sz="1100" dirty="0">
                <a:solidFill>
                  <a:srgbClr val="000000"/>
                </a:solidFill>
              </a:rPr>
              <a:t>Address, Phone &amp; Email Details</a:t>
            </a:r>
          </a:p>
          <a:p>
            <a:pPr lvl="0" algn="ctr"/>
            <a:endParaRPr lang="en-AU" sz="1100" dirty="0">
              <a:solidFill>
                <a:srgbClr val="000000"/>
              </a:solidFill>
            </a:endParaRPr>
          </a:p>
          <a:p>
            <a:pPr lvl="0" algn="ctr"/>
            <a:r>
              <a:rPr lang="en-AU" sz="1100" dirty="0">
                <a:solidFill>
                  <a:srgbClr val="000000"/>
                </a:solidFill>
              </a:rPr>
              <a:t>Link to Facebook Pages</a:t>
            </a:r>
          </a:p>
          <a:p>
            <a:pPr lvl="0" algn="ctr"/>
            <a:endParaRPr lang="en-AU" sz="1100" dirty="0">
              <a:solidFill>
                <a:srgbClr val="000000"/>
              </a:solidFill>
            </a:endParaRPr>
          </a:p>
          <a:p>
            <a:pPr lvl="0" algn="ctr"/>
            <a:r>
              <a:rPr lang="en-AU" sz="1100" dirty="0">
                <a:solidFill>
                  <a:srgbClr val="000000"/>
                </a:solidFill>
              </a:rPr>
              <a:t>Send a Message</a:t>
            </a:r>
          </a:p>
          <a:p>
            <a:pPr lvl="0" algn="ctr"/>
            <a:endParaRPr lang="en-AU" sz="1100" dirty="0">
              <a:solidFill>
                <a:srgbClr val="000000"/>
              </a:solidFill>
            </a:endParaRPr>
          </a:p>
          <a:p>
            <a:pPr lvl="0" algn="ctr"/>
            <a:r>
              <a:rPr lang="en-AU" sz="1100" dirty="0">
                <a:solidFill>
                  <a:srgbClr val="000000"/>
                </a:solidFill>
              </a:rPr>
              <a:t>Acknowledgements</a:t>
            </a:r>
          </a:p>
          <a:p>
            <a:pPr algn="ctr"/>
            <a:endParaRPr lang="en-AU" sz="1100" dirty="0"/>
          </a:p>
        </p:txBody>
      </p:sp>
      <p:cxnSp>
        <p:nvCxnSpPr>
          <p:cNvPr id="31" name="Straight Arrow Connector 30"/>
          <p:cNvCxnSpPr>
            <a:endCxn id="11" idx="0"/>
          </p:cNvCxnSpPr>
          <p:nvPr/>
        </p:nvCxnSpPr>
        <p:spPr>
          <a:xfrm>
            <a:off x="4443941" y="2629816"/>
            <a:ext cx="1" cy="7834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1384672" y="2576210"/>
            <a:ext cx="9381527" cy="6141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6201253" y="1830381"/>
            <a:ext cx="0" cy="7468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1384672" y="2625602"/>
            <a:ext cx="0" cy="7757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7659407" y="2604935"/>
            <a:ext cx="0" cy="8312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579723" y="3432266"/>
            <a:ext cx="2087880" cy="2385268"/>
          </a:xfrm>
          <a:prstGeom prst="rect">
            <a:avLst/>
          </a:prstGeom>
          <a:solidFill>
            <a:srgbClr val="E1E191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Support Us</a:t>
            </a:r>
          </a:p>
          <a:p>
            <a:pPr algn="ctr"/>
            <a:endParaRPr lang="en-AU" sz="2000" dirty="0"/>
          </a:p>
          <a:p>
            <a:pPr algn="ctr"/>
            <a:r>
              <a:rPr lang="en-AU" sz="1100" dirty="0"/>
              <a:t>Registration Form</a:t>
            </a:r>
          </a:p>
          <a:p>
            <a:pPr algn="ctr"/>
            <a:r>
              <a:rPr lang="en-AU" sz="1100" dirty="0"/>
              <a:t>    – Members</a:t>
            </a:r>
          </a:p>
          <a:p>
            <a:pPr algn="ctr"/>
            <a:r>
              <a:rPr lang="en-AU" sz="1100" dirty="0"/>
              <a:t>– Players</a:t>
            </a:r>
          </a:p>
          <a:p>
            <a:pPr algn="ctr"/>
            <a:r>
              <a:rPr lang="en-AU" sz="1100" dirty="0"/>
              <a:t>      – Benefactor</a:t>
            </a:r>
          </a:p>
          <a:p>
            <a:pPr algn="ctr"/>
            <a:endParaRPr lang="en-AU" sz="1100" dirty="0"/>
          </a:p>
          <a:p>
            <a:pPr algn="ctr"/>
            <a:r>
              <a:rPr lang="en-AU" sz="1100" dirty="0"/>
              <a:t>List of Benefactors</a:t>
            </a:r>
          </a:p>
          <a:p>
            <a:pPr algn="ctr"/>
            <a:endParaRPr lang="en-AU" sz="1100" dirty="0"/>
          </a:p>
          <a:p>
            <a:pPr algn="ctr"/>
            <a:r>
              <a:rPr lang="en-AU" sz="1100" dirty="0"/>
              <a:t>List of Sponsors</a:t>
            </a:r>
          </a:p>
          <a:p>
            <a:pPr algn="ctr"/>
            <a:endParaRPr lang="en-AU" sz="1100" dirty="0"/>
          </a:p>
          <a:p>
            <a:pPr algn="ctr"/>
            <a:endParaRPr lang="en-AU" sz="1000" dirty="0"/>
          </a:p>
        </p:txBody>
      </p:sp>
      <p:cxnSp>
        <p:nvCxnSpPr>
          <p:cNvPr id="22" name="Straight Arrow Connector 21"/>
          <p:cNvCxnSpPr>
            <a:endCxn id="14" idx="0"/>
          </p:cNvCxnSpPr>
          <p:nvPr/>
        </p:nvCxnSpPr>
        <p:spPr>
          <a:xfrm>
            <a:off x="10751670" y="2579321"/>
            <a:ext cx="1" cy="7955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579"/>
            <a:ext cx="6734014" cy="54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096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</p:sp>
      <p:cxnSp>
        <p:nvCxnSpPr>
          <p:cNvPr id="17" name="Straight Connector 16"/>
          <p:cNvCxnSpPr/>
          <p:nvPr/>
        </p:nvCxnSpPr>
        <p:spPr>
          <a:xfrm flipH="1">
            <a:off x="803339" y="101439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2465981" y="101439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147816" y="112120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8080667" y="101439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332"/>
                    </a14:imgEffect>
                    <a14:imgEffect>
                      <a14:saturation sat="83000"/>
                    </a14:imgEffect>
                    <a14:imgEffect>
                      <a14:brightnessContrast bright="3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3392" y="994396"/>
            <a:ext cx="12038872" cy="586025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3000"/>
              </a:srgbClr>
            </a:outerShdw>
            <a:softEdge rad="12700"/>
          </a:effectLst>
        </p:spPr>
      </p:pic>
      <p:sp>
        <p:nvSpPr>
          <p:cNvPr id="16" name="TextBox 15"/>
          <p:cNvSpPr txBox="1"/>
          <p:nvPr/>
        </p:nvSpPr>
        <p:spPr>
          <a:xfrm>
            <a:off x="1652074" y="1402976"/>
            <a:ext cx="5644751" cy="353943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>
            <a:softEdge rad="0"/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rgbClr val="FFFF00"/>
                </a:solidFill>
              </a:defRPr>
            </a:lvl1pPr>
          </a:lstStyle>
          <a:p>
            <a:r>
              <a:rPr lang="en-AU" sz="2400" kern="0" dirty="0">
                <a:solidFill>
                  <a:schemeClr val="bg1"/>
                </a:solidFill>
              </a:rPr>
              <a:t>Highlights</a:t>
            </a:r>
            <a:br>
              <a:rPr lang="en-AU" dirty="0">
                <a:latin typeface="Gill Sans MT" panose="020B0502020104020203" pitchFamily="34" charset="0"/>
              </a:rPr>
            </a:br>
            <a:endParaRPr lang="en-AU" dirty="0">
              <a:latin typeface="Gill Sans MT" panose="020B05020201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1500" kern="0" dirty="0">
                <a:solidFill>
                  <a:schemeClr val="bg1"/>
                </a:solidFill>
              </a:rPr>
              <a:t>Since the early nineties people and groups have contributed to the orchestra's growth and development.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1500" kern="0" dirty="0">
                <a:solidFill>
                  <a:schemeClr val="bg1"/>
                </a:solidFill>
              </a:rPr>
              <a:t>     The orchestra is recognised as a significant contributor to the </a:t>
            </a:r>
          </a:p>
          <a:p>
            <a:r>
              <a:rPr lang="en-AU" sz="1500" kern="0" dirty="0">
                <a:solidFill>
                  <a:schemeClr val="bg1"/>
                </a:solidFill>
              </a:rPr>
              <a:t>       promotion of music in North Queensland.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1500" kern="0" dirty="0">
                <a:solidFill>
                  <a:schemeClr val="bg1"/>
                </a:solidFill>
              </a:rPr>
              <a:t>     Local and international talent contact us to perform at our events.</a:t>
            </a:r>
          </a:p>
          <a:p>
            <a:endParaRPr lang="en-AU" sz="1500" kern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1500" kern="0" dirty="0">
                <a:solidFill>
                  <a:schemeClr val="bg1"/>
                </a:solidFill>
              </a:rPr>
              <a:t>     Annual performances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500" kern="0" dirty="0">
                <a:solidFill>
                  <a:schemeClr val="bg1"/>
                </a:solidFill>
              </a:rPr>
              <a:t>The highly acclaimed Australian Concert Vocal Competition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500" kern="0" dirty="0">
                <a:solidFill>
                  <a:schemeClr val="bg1"/>
                </a:solidFill>
              </a:rPr>
              <a:t>Orpheus Strings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500" kern="0" dirty="0">
                <a:solidFill>
                  <a:schemeClr val="bg1"/>
                </a:solidFill>
              </a:rPr>
              <a:t>Pandanus Winds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500" kern="0" dirty="0">
                <a:solidFill>
                  <a:schemeClr val="bg1"/>
                </a:solidFill>
              </a:rPr>
              <a:t>Kingfisher Trio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500" kern="0" dirty="0">
                <a:solidFill>
                  <a:schemeClr val="bg1"/>
                </a:solidFill>
              </a:rPr>
              <a:t>The Centenary Concert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2227" y="1423223"/>
            <a:ext cx="4145044" cy="25877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3545" y="5041514"/>
            <a:ext cx="5449433" cy="928374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-37081" y="0"/>
            <a:ext cx="12250753" cy="1004061"/>
            <a:chOff x="-7901" y="339717"/>
            <a:chExt cx="12042431" cy="1298141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27861" y="340196"/>
              <a:ext cx="2170281" cy="129765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93957" y="340194"/>
              <a:ext cx="3051110" cy="128949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445067" y="339717"/>
              <a:ext cx="2217317" cy="129399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72481" y="340196"/>
              <a:ext cx="1360472" cy="1297658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662384" y="339717"/>
              <a:ext cx="2372146" cy="128616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-7901" y="340201"/>
              <a:ext cx="1001223" cy="1297657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-37081" y="997743"/>
            <a:ext cx="12250753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Search</a:t>
            </a:r>
            <a:r>
              <a:rPr kumimoji="0" lang="en-AU" sz="1200" b="1" i="0" u="none" strike="noStrike" kern="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  		</a:t>
            </a:r>
            <a:endParaRPr kumimoji="0" lang="en-AU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-31790" y="1305520"/>
            <a:ext cx="1568363" cy="4747453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rgbClr val="FF0000"/>
                </a:solidFill>
              </a:rPr>
              <a:t>Home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Artists &amp; Events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About Us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Support Us  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Contact Us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Email Us</a:t>
            </a:r>
          </a:p>
          <a:p>
            <a:endParaRPr lang="en-AU" sz="1400" dirty="0">
              <a:solidFill>
                <a:schemeClr val="bg1"/>
              </a:solidFill>
            </a:endParaRPr>
          </a:p>
          <a:p>
            <a:r>
              <a:rPr lang="it-IT" sz="1000" dirty="0">
                <a:solidFill>
                  <a:srgbClr val="FFFFFF"/>
                </a:solidFill>
                <a:hlinkClick r:id="rId12"/>
              </a:rPr>
              <a:t>brotownsville@gmail.com</a:t>
            </a:r>
            <a:endParaRPr lang="it-IT" sz="1000" dirty="0">
              <a:solidFill>
                <a:srgbClr val="FFFFFF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       </a:t>
            </a:r>
            <a:r>
              <a:rPr lang="en-AU" sz="800" dirty="0">
                <a:solidFill>
                  <a:schemeClr val="bg1"/>
                </a:solidFill>
              </a:rPr>
              <a:t>Barrier Reef Orchestra</a:t>
            </a:r>
          </a:p>
          <a:p>
            <a:endParaRPr lang="en-AU" sz="14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       </a:t>
            </a:r>
            <a:r>
              <a:rPr lang="en-AU" sz="800" dirty="0">
                <a:solidFill>
                  <a:schemeClr val="bg1"/>
                </a:solidFill>
              </a:rPr>
              <a:t>Barrier Reef Orchestra</a:t>
            </a:r>
          </a:p>
          <a:p>
            <a:r>
              <a:rPr lang="en-AU" sz="800" dirty="0">
                <a:solidFill>
                  <a:schemeClr val="bg1"/>
                </a:solidFill>
              </a:rPr>
              <a:t>            Players </a:t>
            </a:r>
            <a:endParaRPr lang="it-IT" sz="800" dirty="0">
              <a:solidFill>
                <a:schemeClr val="bg1"/>
              </a:solidFill>
            </a:endParaRPr>
          </a:p>
          <a:p>
            <a:endParaRPr lang="it-IT" sz="300" dirty="0">
              <a:solidFill>
                <a:schemeClr val="bg1"/>
              </a:solidFill>
            </a:endParaRPr>
          </a:p>
          <a:p>
            <a:endParaRPr lang="it-IT" sz="300" dirty="0">
              <a:solidFill>
                <a:schemeClr val="bg1"/>
              </a:solidFill>
            </a:endParaRPr>
          </a:p>
          <a:p>
            <a:endParaRPr lang="it-IT" sz="1100" dirty="0">
              <a:solidFill>
                <a:schemeClr val="bg1"/>
              </a:solidFill>
            </a:endParaRPr>
          </a:p>
          <a:p>
            <a:r>
              <a:rPr lang="it-IT" sz="1100" dirty="0">
                <a:solidFill>
                  <a:schemeClr val="bg1"/>
                </a:solidFill>
              </a:rPr>
              <a:t>Barrier Reef Orchestra</a:t>
            </a:r>
          </a:p>
          <a:p>
            <a:r>
              <a:rPr lang="it-IT" sz="1100" dirty="0">
                <a:solidFill>
                  <a:schemeClr val="bg1"/>
                </a:solidFill>
              </a:rPr>
              <a:t>PO Box 576</a:t>
            </a:r>
          </a:p>
          <a:p>
            <a:r>
              <a:rPr lang="it-IT" sz="1100" dirty="0">
                <a:solidFill>
                  <a:schemeClr val="bg1"/>
                </a:solidFill>
              </a:rPr>
              <a:t>Townsville  Qld  4810</a:t>
            </a:r>
          </a:p>
          <a:p>
            <a:endParaRPr lang="it-IT" sz="1100" dirty="0">
              <a:solidFill>
                <a:schemeClr val="bg1"/>
              </a:solidFill>
            </a:endParaRPr>
          </a:p>
          <a:p>
            <a:r>
              <a:rPr lang="it-IT" sz="1100" dirty="0">
                <a:solidFill>
                  <a:schemeClr val="bg1"/>
                </a:solidFill>
              </a:rPr>
              <a:t>p: +61 (0) 747 222 789</a:t>
            </a:r>
          </a:p>
          <a:p>
            <a:endParaRPr lang="it-IT" sz="1100" dirty="0">
              <a:solidFill>
                <a:schemeClr val="bg1"/>
              </a:solidFill>
            </a:endParaRPr>
          </a:p>
          <a:p>
            <a:endParaRPr lang="it-IT" sz="1100" dirty="0">
              <a:solidFill>
                <a:schemeClr val="bg1"/>
              </a:solidFill>
            </a:endParaRPr>
          </a:p>
          <a:p>
            <a:endParaRPr lang="en-AU" sz="1050" dirty="0">
              <a:solidFill>
                <a:schemeClr val="bg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479133" y="147218"/>
            <a:ext cx="5653845" cy="723275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outerShdw dir="5340000" algn="ctr" rotWithShape="0">
              <a:srgbClr val="92D050">
                <a:alpha val="0"/>
              </a:srgbClr>
            </a:outerShdw>
          </a:effectLst>
        </p:spPr>
        <p:txBody>
          <a:bodyPr wrap="square" bIns="0">
            <a:spAutoFit/>
          </a:bodyPr>
          <a:lstStyle/>
          <a:p>
            <a:pPr lvl="0" algn="ctr" defTabSz="914400">
              <a:defRPr/>
            </a:pPr>
            <a:r>
              <a:rPr lang="en-AU" sz="4400" kern="0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FFFF"/>
                </a:solidFill>
                <a:effectLst>
                  <a:glow rad="63500">
                    <a:schemeClr val="tx1">
                      <a:alpha val="91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Brush Script MT" panose="03060802040406070304" pitchFamily="66" charset="0"/>
              </a:rPr>
              <a:t>Barrier Reef Orchestra 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741" y="3609713"/>
            <a:ext cx="344749" cy="27916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741" y="4113733"/>
            <a:ext cx="355693" cy="288026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0806701" y="1043908"/>
            <a:ext cx="1343236" cy="215444"/>
          </a:xfrm>
          <a:prstGeom prst="rect">
            <a:avLst/>
          </a:prstGeom>
          <a:solidFill>
            <a:srgbClr val="E1E1E1"/>
          </a:solidFill>
        </p:spPr>
        <p:txBody>
          <a:bodyPr wrap="square" rtlCol="0">
            <a:spAutoFit/>
          </a:bodyPr>
          <a:lstStyle/>
          <a:p>
            <a:endParaRPr lang="en-AU" sz="8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818499" y="1050637"/>
            <a:ext cx="177292" cy="201985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-31790" y="6007441"/>
            <a:ext cx="12263218" cy="84761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/>
          <a:p>
            <a:r>
              <a:rPr lang="en-AU" b="1" dirty="0"/>
              <a:t>Major Sponsor            Sponsors                                                                Concert Partners 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52074" y="6020480"/>
            <a:ext cx="689682" cy="8215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415373" y="6231206"/>
            <a:ext cx="1385161" cy="45832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853552" y="6231206"/>
            <a:ext cx="1452504" cy="555369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418090" y="6020479"/>
            <a:ext cx="878735" cy="827592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359682" y="6178289"/>
            <a:ext cx="1447019" cy="47984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870118" y="6171312"/>
            <a:ext cx="1306822" cy="53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816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/>
          <p:cNvCxnSpPr/>
          <p:nvPr/>
        </p:nvCxnSpPr>
        <p:spPr>
          <a:xfrm flipH="1">
            <a:off x="803339" y="101439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2465981" y="101439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147816" y="112120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8080667" y="101439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332"/>
                    </a14:imgEffect>
                    <a14:imgEffect>
                      <a14:saturation sat="83000"/>
                    </a14:imgEffect>
                    <a14:imgEffect>
                      <a14:brightnessContrast bright="3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031" y="981757"/>
            <a:ext cx="12201397" cy="586025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3000"/>
              </a:srgbClr>
            </a:outerShdw>
            <a:softEdge rad="12700"/>
          </a:effectLst>
        </p:spPr>
      </p:pic>
      <p:sp>
        <p:nvSpPr>
          <p:cNvPr id="16" name="TextBox 15"/>
          <p:cNvSpPr txBox="1"/>
          <p:nvPr/>
        </p:nvSpPr>
        <p:spPr>
          <a:xfrm>
            <a:off x="1826328" y="1643078"/>
            <a:ext cx="5723585" cy="2123658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>
            <a:softEdge rad="0"/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rgbClr val="FFFF00"/>
                </a:solidFill>
              </a:defRPr>
            </a:lvl1pPr>
          </a:lstStyle>
          <a:p>
            <a:pPr lvl="0" defTabSz="914400">
              <a:defRPr/>
            </a:pPr>
            <a:r>
              <a:rPr lang="en-AU" sz="2400" kern="0" dirty="0">
                <a:solidFill>
                  <a:schemeClr val="bg1"/>
                </a:solidFill>
              </a:rPr>
              <a:t>About Us</a:t>
            </a:r>
          </a:p>
          <a:p>
            <a:pPr lvl="0" defTabSz="914400">
              <a:defRPr/>
            </a:pPr>
            <a:endParaRPr lang="en-AU" sz="2400" kern="0" dirty="0">
              <a:solidFill>
                <a:schemeClr val="bg1"/>
              </a:solidFill>
            </a:endParaRPr>
          </a:p>
          <a:p>
            <a:pPr lvl="0" defTabSz="914400">
              <a:defRPr/>
            </a:pPr>
            <a:r>
              <a:rPr lang="en-AU" sz="1200" kern="0" dirty="0">
                <a:solidFill>
                  <a:schemeClr val="bg1"/>
                </a:solidFill>
              </a:rPr>
              <a:t>The Barrier Reef Orchestra is a product of North Queensland Ensembles Inc which is an Incorporated Association registered in the State of Queensland.</a:t>
            </a:r>
          </a:p>
          <a:p>
            <a:pPr lvl="0" defTabSz="914400">
              <a:defRPr/>
            </a:pPr>
            <a:endParaRPr kumimoji="0" lang="en-AU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lvl="0" defTabSz="914400">
              <a:defRPr/>
            </a:pPr>
            <a:r>
              <a:rPr lang="en-AU" sz="1200" kern="0" dirty="0">
                <a:solidFill>
                  <a:schemeClr val="bg1"/>
                </a:solidFill>
              </a:rPr>
              <a:t>In a typical year the Barrier Reef Orchestra performs three times generally with a guest conductor and occasionally with other performing groups. Smaller ensembles, all utilising players from the Orchestra, regularly give concerts. </a:t>
            </a:r>
          </a:p>
          <a:p>
            <a:pPr lvl="0" defTabSz="914400">
              <a:defRPr/>
            </a:pPr>
            <a:endParaRPr lang="en-AU" sz="1200" kern="0" dirty="0">
              <a:solidFill>
                <a:schemeClr val="bg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-37081" y="369"/>
            <a:ext cx="12258989" cy="1003692"/>
            <a:chOff x="-7901" y="340194"/>
            <a:chExt cx="12042431" cy="129766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27861" y="340196"/>
              <a:ext cx="2170281" cy="129765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93957" y="340194"/>
              <a:ext cx="3051110" cy="129766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45067" y="340194"/>
              <a:ext cx="2217317" cy="1297661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72481" y="340196"/>
              <a:ext cx="1360472" cy="1297658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662384" y="340194"/>
              <a:ext cx="2372146" cy="129765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-7901" y="340201"/>
              <a:ext cx="1001223" cy="1297657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-37081" y="997743"/>
            <a:ext cx="12250753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Search</a:t>
            </a:r>
            <a:r>
              <a:rPr kumimoji="0" lang="en-AU" sz="1200" b="1" i="0" u="none" strike="noStrike" kern="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  		</a:t>
            </a:r>
            <a:endParaRPr kumimoji="0" lang="en-AU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-31790" y="1305520"/>
            <a:ext cx="1568363" cy="4747453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Home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Artists &amp; Events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rgbClr val="FF0000"/>
                </a:solidFill>
              </a:rPr>
              <a:t>About Us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Support Us  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Contact Us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Email Us</a:t>
            </a:r>
          </a:p>
          <a:p>
            <a:endParaRPr lang="en-AU" sz="1400" dirty="0">
              <a:solidFill>
                <a:schemeClr val="bg1"/>
              </a:solidFill>
            </a:endParaRPr>
          </a:p>
          <a:p>
            <a:r>
              <a:rPr lang="it-IT" sz="1000" dirty="0">
                <a:solidFill>
                  <a:srgbClr val="FFFFFF"/>
                </a:solidFill>
                <a:hlinkClick r:id="rId10"/>
              </a:rPr>
              <a:t>brotownsville@gmail.com</a:t>
            </a:r>
            <a:endParaRPr lang="it-IT" sz="1000" dirty="0">
              <a:solidFill>
                <a:srgbClr val="FFFFFF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       </a:t>
            </a:r>
            <a:r>
              <a:rPr lang="en-AU" sz="800" dirty="0">
                <a:solidFill>
                  <a:schemeClr val="bg1"/>
                </a:solidFill>
              </a:rPr>
              <a:t>Barrier Reef Orchestra</a:t>
            </a:r>
          </a:p>
          <a:p>
            <a:endParaRPr lang="en-AU" sz="14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       </a:t>
            </a:r>
            <a:r>
              <a:rPr lang="en-AU" sz="800" dirty="0">
                <a:solidFill>
                  <a:schemeClr val="bg1"/>
                </a:solidFill>
              </a:rPr>
              <a:t>Barrier Reef Orchestra</a:t>
            </a:r>
          </a:p>
          <a:p>
            <a:r>
              <a:rPr lang="en-AU" sz="800" dirty="0">
                <a:solidFill>
                  <a:schemeClr val="bg1"/>
                </a:solidFill>
              </a:rPr>
              <a:t>            Players </a:t>
            </a:r>
            <a:endParaRPr lang="it-IT" sz="800" dirty="0">
              <a:solidFill>
                <a:schemeClr val="bg1"/>
              </a:solidFill>
            </a:endParaRPr>
          </a:p>
          <a:p>
            <a:endParaRPr lang="it-IT" sz="300" dirty="0">
              <a:solidFill>
                <a:schemeClr val="bg1"/>
              </a:solidFill>
            </a:endParaRPr>
          </a:p>
          <a:p>
            <a:endParaRPr lang="it-IT" sz="300" dirty="0">
              <a:solidFill>
                <a:schemeClr val="bg1"/>
              </a:solidFill>
            </a:endParaRPr>
          </a:p>
          <a:p>
            <a:endParaRPr lang="it-IT" sz="1100" dirty="0">
              <a:solidFill>
                <a:schemeClr val="bg1"/>
              </a:solidFill>
            </a:endParaRPr>
          </a:p>
          <a:p>
            <a:r>
              <a:rPr lang="it-IT" sz="1100" dirty="0">
                <a:solidFill>
                  <a:schemeClr val="bg1"/>
                </a:solidFill>
              </a:rPr>
              <a:t>Barrier Reef Orchestra</a:t>
            </a:r>
          </a:p>
          <a:p>
            <a:r>
              <a:rPr lang="it-IT" sz="1100" dirty="0">
                <a:solidFill>
                  <a:schemeClr val="bg1"/>
                </a:solidFill>
              </a:rPr>
              <a:t>PO Box 576</a:t>
            </a:r>
          </a:p>
          <a:p>
            <a:r>
              <a:rPr lang="it-IT" sz="1100" dirty="0">
                <a:solidFill>
                  <a:schemeClr val="bg1"/>
                </a:solidFill>
              </a:rPr>
              <a:t>Townsville  Qld  4810</a:t>
            </a:r>
          </a:p>
          <a:p>
            <a:endParaRPr lang="it-IT" sz="1100" dirty="0">
              <a:solidFill>
                <a:schemeClr val="bg1"/>
              </a:solidFill>
            </a:endParaRPr>
          </a:p>
          <a:p>
            <a:r>
              <a:rPr lang="it-IT" sz="1100" dirty="0">
                <a:solidFill>
                  <a:schemeClr val="bg1"/>
                </a:solidFill>
              </a:rPr>
              <a:t>p: +61 (0) 747 222 789</a:t>
            </a:r>
          </a:p>
          <a:p>
            <a:endParaRPr lang="it-IT" sz="1100" dirty="0">
              <a:solidFill>
                <a:schemeClr val="bg1"/>
              </a:solidFill>
            </a:endParaRPr>
          </a:p>
          <a:p>
            <a:endParaRPr lang="it-IT" sz="1100" dirty="0">
              <a:solidFill>
                <a:schemeClr val="bg1"/>
              </a:solidFill>
            </a:endParaRPr>
          </a:p>
          <a:p>
            <a:endParaRPr lang="en-AU" sz="1050" dirty="0">
              <a:solidFill>
                <a:schemeClr val="bg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415373" y="215047"/>
            <a:ext cx="5653845" cy="723275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outerShdw dir="5340000" algn="ctr" rotWithShape="0">
              <a:srgbClr val="92D050">
                <a:alpha val="0"/>
              </a:srgbClr>
            </a:outerShdw>
          </a:effectLst>
        </p:spPr>
        <p:txBody>
          <a:bodyPr wrap="square" bIns="0">
            <a:spAutoFit/>
          </a:bodyPr>
          <a:lstStyle/>
          <a:p>
            <a:pPr lvl="0" algn="ctr" defTabSz="914400">
              <a:defRPr/>
            </a:pPr>
            <a:r>
              <a:rPr lang="en-AU" sz="4400" kern="0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FFFF"/>
                </a:solidFill>
                <a:effectLst>
                  <a:glow rad="63500">
                    <a:schemeClr val="tx1">
                      <a:alpha val="91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Brush Script MT" panose="03060802040406070304" pitchFamily="66" charset="0"/>
              </a:rPr>
              <a:t>Barrier Reef Orchestra 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741" y="3609713"/>
            <a:ext cx="344749" cy="27916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741" y="4113733"/>
            <a:ext cx="355693" cy="288026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0806701" y="1043908"/>
            <a:ext cx="1343236" cy="215444"/>
          </a:xfrm>
          <a:prstGeom prst="rect">
            <a:avLst/>
          </a:prstGeom>
          <a:solidFill>
            <a:srgbClr val="E1E1E1"/>
          </a:solidFill>
        </p:spPr>
        <p:txBody>
          <a:bodyPr wrap="square" rtlCol="0">
            <a:spAutoFit/>
          </a:bodyPr>
          <a:lstStyle/>
          <a:p>
            <a:endParaRPr lang="en-AU" sz="8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818499" y="1050637"/>
            <a:ext cx="177292" cy="201985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-31790" y="6007441"/>
            <a:ext cx="12263218" cy="84761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/>
          <a:p>
            <a:r>
              <a:rPr lang="en-AU" b="1" dirty="0"/>
              <a:t>Major Sponsor            Sponsors                                                                Concert Partners 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52074" y="6020480"/>
            <a:ext cx="689682" cy="8215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415373" y="6231206"/>
            <a:ext cx="1385161" cy="45832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853552" y="6231206"/>
            <a:ext cx="1452504" cy="555369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18090" y="6020479"/>
            <a:ext cx="878735" cy="827592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359682" y="6178289"/>
            <a:ext cx="1447019" cy="47984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870118" y="6171312"/>
            <a:ext cx="1306822" cy="534016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826328" y="4138291"/>
            <a:ext cx="5723585" cy="1200329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>
            <a:softEdge rad="0"/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rgbClr val="FFFF00"/>
                </a:solidFill>
              </a:defRPr>
            </a:lvl1pPr>
          </a:lstStyle>
          <a:p>
            <a:pPr lvl="0" defTabSz="914400">
              <a:defRPr/>
            </a:pPr>
            <a:r>
              <a:rPr lang="en-AU" sz="1400" kern="0" dirty="0">
                <a:solidFill>
                  <a:schemeClr val="bg1"/>
                </a:solidFill>
              </a:rPr>
              <a:t>The advancement of the Barrier Reef Orchestra has been profound over the years:</a:t>
            </a:r>
          </a:p>
          <a:p>
            <a:pPr lvl="0" defTabSz="914400">
              <a:defRPr/>
            </a:pPr>
            <a:r>
              <a:rPr lang="en-AU" sz="800" kern="0" dirty="0">
                <a:solidFill>
                  <a:schemeClr val="bg1"/>
                </a:solidFill>
              </a:rPr>
              <a:t> </a:t>
            </a:r>
          </a:p>
          <a:p>
            <a:pPr lvl="0" defTabSz="914400">
              <a:defRPr/>
            </a:pPr>
            <a:r>
              <a:rPr lang="en-AU" sz="1400" kern="0" dirty="0">
                <a:solidFill>
                  <a:schemeClr val="bg1"/>
                </a:solidFill>
              </a:rPr>
              <a:t>+2006 +2007 +2008 +2009 +2010 +2011 +2012 +2013</a:t>
            </a:r>
          </a:p>
          <a:p>
            <a:pPr lvl="0" defTabSz="914400">
              <a:defRPr/>
            </a:pPr>
            <a:endParaRPr lang="en-AU" sz="800" kern="0" dirty="0">
              <a:solidFill>
                <a:schemeClr val="bg1"/>
              </a:solidFill>
            </a:endParaRPr>
          </a:p>
          <a:p>
            <a:pPr lvl="0" defTabSz="914400">
              <a:defRPr/>
            </a:pPr>
            <a:r>
              <a:rPr lang="en-AU" sz="1400" kern="0" dirty="0">
                <a:solidFill>
                  <a:schemeClr val="bg1"/>
                </a:solidFill>
              </a:rPr>
              <a:t>+2014 +2015 +2016 </a:t>
            </a:r>
            <a:endParaRPr kumimoji="0" lang="en-AU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553866" y="1698788"/>
            <a:ext cx="2673609" cy="36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2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/>
          <p:cNvCxnSpPr/>
          <p:nvPr/>
        </p:nvCxnSpPr>
        <p:spPr>
          <a:xfrm flipH="1">
            <a:off x="803339" y="101439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2465981" y="101439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147816" y="112120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8080667" y="101439"/>
            <a:ext cx="1" cy="3693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332"/>
                    </a14:imgEffect>
                    <a14:imgEffect>
                      <a14:saturation sat="83000"/>
                    </a14:imgEffect>
                    <a14:imgEffect>
                      <a14:brightnessContrast bright="3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0500" y="997743"/>
            <a:ext cx="12251928" cy="586025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3000"/>
              </a:srgbClr>
            </a:outerShdw>
            <a:softEdge rad="12700"/>
          </a:effectLst>
        </p:spPr>
      </p:pic>
      <p:sp>
        <p:nvSpPr>
          <p:cNvPr id="16" name="TextBox 15"/>
          <p:cNvSpPr txBox="1">
            <a:spLocks/>
          </p:cNvSpPr>
          <p:nvPr/>
        </p:nvSpPr>
        <p:spPr>
          <a:xfrm>
            <a:off x="1639255" y="1492381"/>
            <a:ext cx="6428593" cy="406265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>
            <a:softEdge rad="0"/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rgbClr val="FFFF00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Our contact details are</a:t>
            </a:r>
            <a:r>
              <a:rPr kumimoji="0" lang="en-AU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800" kern="0" dirty="0">
              <a:solidFill>
                <a:schemeClr val="bg1"/>
              </a:solidFill>
            </a:endParaRPr>
          </a:p>
          <a:p>
            <a:pPr lvl="0" defTabSz="914400">
              <a:defRPr/>
            </a:pPr>
            <a:r>
              <a:rPr kumimoji="0" lang="en-AU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Phone:</a:t>
            </a:r>
            <a:r>
              <a:rPr lang="en-AU" sz="1800" kern="0" dirty="0">
                <a:solidFill>
                  <a:schemeClr val="bg1"/>
                </a:solidFill>
              </a:rPr>
              <a:t> +61 (0) 747 222 789</a:t>
            </a:r>
          </a:p>
          <a:p>
            <a:pPr lvl="0" defTabSz="914400">
              <a:defRPr/>
            </a:pPr>
            <a:endParaRPr kumimoji="0" lang="en-AU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lvl="0" defTabSz="914400">
              <a:defRPr/>
            </a:pPr>
            <a:r>
              <a:rPr lang="en-AU" sz="1800" kern="0" dirty="0">
                <a:solidFill>
                  <a:schemeClr val="bg1"/>
                </a:solidFill>
              </a:rPr>
              <a:t>Email: brotownsville@gmail.com</a:t>
            </a:r>
          </a:p>
          <a:p>
            <a:pPr lvl="0" defTabSz="914400">
              <a:defRPr/>
            </a:pPr>
            <a:endParaRPr lang="en-AU" sz="1800" kern="0" dirty="0">
              <a:solidFill>
                <a:schemeClr val="bg1"/>
              </a:solidFill>
            </a:endParaRPr>
          </a:p>
          <a:p>
            <a:pPr lvl="0" defTabSz="914400">
              <a:defRPr/>
            </a:pPr>
            <a:r>
              <a:rPr lang="en-AU" sz="1800" kern="0" dirty="0">
                <a:solidFill>
                  <a:schemeClr val="bg1"/>
                </a:solidFill>
              </a:rPr>
              <a:t>Facebook Pages:</a:t>
            </a:r>
            <a:r>
              <a:rPr lang="en-AU" sz="1800" kern="0" dirty="0">
                <a:solidFill>
                  <a:schemeClr val="bg1"/>
                </a:solidFill>
              </a:rPr>
              <a:t>          Barrier Reef Orchestra</a:t>
            </a:r>
            <a:endParaRPr lang="en-AU" sz="1800" kern="0" dirty="0">
              <a:solidFill>
                <a:schemeClr val="bg1"/>
              </a:solidFill>
            </a:endParaRPr>
          </a:p>
          <a:p>
            <a:pPr lvl="0" defTabSz="914400">
              <a:defRPr/>
            </a:pPr>
            <a:r>
              <a:rPr lang="en-AU" sz="1800" kern="0" dirty="0">
                <a:solidFill>
                  <a:schemeClr val="bg1"/>
                </a:solidFill>
              </a:rPr>
              <a:t>                                        </a:t>
            </a:r>
          </a:p>
          <a:p>
            <a:pPr lvl="0" defTabSz="914400">
              <a:defRPr/>
            </a:pPr>
            <a:r>
              <a:rPr lang="en-AU" sz="1800" kern="0" dirty="0">
                <a:solidFill>
                  <a:schemeClr val="bg1"/>
                </a:solidFill>
              </a:rPr>
              <a:t>		     Barrier Reef Orchestra Players </a:t>
            </a:r>
          </a:p>
          <a:p>
            <a:pPr lvl="0" defTabSz="914400">
              <a:defRPr/>
            </a:pPr>
            <a:endParaRPr lang="en-AU" sz="1800" kern="0" dirty="0">
              <a:solidFill>
                <a:schemeClr val="bg1"/>
              </a:solidFill>
            </a:endParaRPr>
          </a:p>
          <a:p>
            <a:pPr lvl="0" defTabSz="914400">
              <a:defRPr/>
            </a:pPr>
            <a:endParaRPr lang="en-AU" sz="1800" kern="0" dirty="0">
              <a:solidFill>
                <a:schemeClr val="bg1"/>
              </a:solidFill>
            </a:endParaRPr>
          </a:p>
          <a:p>
            <a:pPr lvl="0" defTabSz="914400">
              <a:defRPr/>
            </a:pPr>
            <a:r>
              <a:rPr lang="en-AU" sz="1800" kern="0" dirty="0">
                <a:solidFill>
                  <a:schemeClr val="bg1"/>
                </a:solidFill>
              </a:rPr>
              <a:t>Postal Address:  </a:t>
            </a:r>
            <a:r>
              <a:rPr lang="it-IT" sz="1800" kern="0" dirty="0">
                <a:solidFill>
                  <a:schemeClr val="bg1"/>
                </a:solidFill>
              </a:rPr>
              <a:t>Barrier Reef Orchestra</a:t>
            </a:r>
          </a:p>
          <a:p>
            <a:pPr lvl="0" defTabSz="914400">
              <a:defRPr/>
            </a:pPr>
            <a:r>
              <a:rPr lang="it-IT" sz="1800" kern="0" dirty="0">
                <a:solidFill>
                  <a:schemeClr val="bg1"/>
                </a:solidFill>
              </a:rPr>
              <a:t>                        PO Box 576</a:t>
            </a:r>
          </a:p>
          <a:p>
            <a:pPr lvl="0" defTabSz="914400">
              <a:defRPr/>
            </a:pPr>
            <a:r>
              <a:rPr lang="it-IT" sz="1800" kern="0" dirty="0">
                <a:solidFill>
                  <a:schemeClr val="bg1"/>
                </a:solidFill>
              </a:rPr>
              <a:t>                       Townsville  Qld  4810</a:t>
            </a:r>
            <a:endParaRPr kumimoji="0" lang="en-AU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-37081" y="369"/>
            <a:ext cx="12258989" cy="1003692"/>
            <a:chOff x="-7901" y="340194"/>
            <a:chExt cx="12042431" cy="129766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27861" y="340196"/>
              <a:ext cx="2170281" cy="129765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93957" y="340194"/>
              <a:ext cx="3051110" cy="129766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45067" y="340194"/>
              <a:ext cx="2217317" cy="1297661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72481" y="340196"/>
              <a:ext cx="1360472" cy="1297658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662384" y="340194"/>
              <a:ext cx="2372146" cy="129765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-7901" y="340201"/>
              <a:ext cx="1001223" cy="1297657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-37081" y="997743"/>
            <a:ext cx="12250753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Search</a:t>
            </a:r>
            <a:r>
              <a:rPr kumimoji="0" lang="en-AU" sz="1200" b="1" i="0" u="none" strike="noStrike" kern="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  		</a:t>
            </a:r>
            <a:endParaRPr kumimoji="0" lang="en-AU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-20500" y="1305520"/>
            <a:ext cx="1568363" cy="4747453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Home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Artists &amp; Events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About Us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Support Us  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rgbClr val="FFFF00"/>
                </a:solidFill>
              </a:rPr>
              <a:t>Contact Us </a:t>
            </a:r>
          </a:p>
          <a:p>
            <a:endParaRPr lang="en-AU" sz="8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Email Us</a:t>
            </a:r>
          </a:p>
          <a:p>
            <a:endParaRPr lang="en-AU" sz="1400" dirty="0">
              <a:solidFill>
                <a:schemeClr val="bg1"/>
              </a:solidFill>
            </a:endParaRPr>
          </a:p>
          <a:p>
            <a:r>
              <a:rPr lang="it-IT" sz="1000" dirty="0">
                <a:solidFill>
                  <a:srgbClr val="FFFFFF"/>
                </a:solidFill>
                <a:hlinkClick r:id="rId10"/>
              </a:rPr>
              <a:t>brotownsville@gmail.com</a:t>
            </a:r>
            <a:endParaRPr lang="it-IT" sz="1000" dirty="0">
              <a:solidFill>
                <a:srgbClr val="FFFFFF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       </a:t>
            </a:r>
            <a:r>
              <a:rPr lang="en-AU" sz="800" dirty="0">
                <a:solidFill>
                  <a:schemeClr val="bg1"/>
                </a:solidFill>
              </a:rPr>
              <a:t>Barrier Reef Orchestra</a:t>
            </a:r>
          </a:p>
          <a:p>
            <a:endParaRPr lang="en-AU" sz="1400" dirty="0">
              <a:solidFill>
                <a:schemeClr val="bg1"/>
              </a:solidFill>
            </a:endParaRPr>
          </a:p>
          <a:p>
            <a:r>
              <a:rPr lang="en-AU" sz="1400" dirty="0">
                <a:solidFill>
                  <a:schemeClr val="bg1"/>
                </a:solidFill>
              </a:rPr>
              <a:t>       </a:t>
            </a:r>
            <a:r>
              <a:rPr lang="en-AU" sz="800" dirty="0">
                <a:solidFill>
                  <a:schemeClr val="bg1"/>
                </a:solidFill>
              </a:rPr>
              <a:t>Barrier Reef Orchestra</a:t>
            </a:r>
          </a:p>
          <a:p>
            <a:r>
              <a:rPr lang="en-AU" sz="800" dirty="0">
                <a:solidFill>
                  <a:schemeClr val="bg1"/>
                </a:solidFill>
              </a:rPr>
              <a:t>            Players </a:t>
            </a:r>
            <a:endParaRPr lang="it-IT" sz="800" dirty="0">
              <a:solidFill>
                <a:schemeClr val="bg1"/>
              </a:solidFill>
            </a:endParaRPr>
          </a:p>
          <a:p>
            <a:endParaRPr lang="it-IT" sz="300" dirty="0">
              <a:solidFill>
                <a:schemeClr val="bg1"/>
              </a:solidFill>
            </a:endParaRPr>
          </a:p>
          <a:p>
            <a:endParaRPr lang="it-IT" sz="300" dirty="0">
              <a:solidFill>
                <a:schemeClr val="bg1"/>
              </a:solidFill>
            </a:endParaRPr>
          </a:p>
          <a:p>
            <a:endParaRPr lang="it-IT" sz="1100" dirty="0">
              <a:solidFill>
                <a:schemeClr val="bg1"/>
              </a:solidFill>
            </a:endParaRPr>
          </a:p>
          <a:p>
            <a:r>
              <a:rPr lang="it-IT" sz="1100" dirty="0">
                <a:solidFill>
                  <a:schemeClr val="bg1"/>
                </a:solidFill>
              </a:rPr>
              <a:t>Barrier Reef Orchestra</a:t>
            </a:r>
          </a:p>
          <a:p>
            <a:r>
              <a:rPr lang="it-IT" sz="1100" dirty="0">
                <a:solidFill>
                  <a:schemeClr val="bg1"/>
                </a:solidFill>
              </a:rPr>
              <a:t>PO Box 576</a:t>
            </a:r>
          </a:p>
          <a:p>
            <a:r>
              <a:rPr lang="it-IT" sz="1100" dirty="0">
                <a:solidFill>
                  <a:schemeClr val="bg1"/>
                </a:solidFill>
              </a:rPr>
              <a:t>Townsville  Qld  4810</a:t>
            </a:r>
          </a:p>
          <a:p>
            <a:endParaRPr lang="it-IT" sz="1100" dirty="0">
              <a:solidFill>
                <a:schemeClr val="bg1"/>
              </a:solidFill>
            </a:endParaRPr>
          </a:p>
          <a:p>
            <a:r>
              <a:rPr lang="it-IT" sz="1100" dirty="0">
                <a:solidFill>
                  <a:schemeClr val="bg1"/>
                </a:solidFill>
              </a:rPr>
              <a:t>p: +61 (0) 747 222 789</a:t>
            </a:r>
          </a:p>
          <a:p>
            <a:endParaRPr lang="it-IT" sz="1100" dirty="0">
              <a:solidFill>
                <a:schemeClr val="bg1"/>
              </a:solidFill>
            </a:endParaRPr>
          </a:p>
          <a:p>
            <a:endParaRPr lang="it-IT" sz="1100" dirty="0">
              <a:solidFill>
                <a:schemeClr val="bg1"/>
              </a:solidFill>
            </a:endParaRPr>
          </a:p>
          <a:p>
            <a:endParaRPr lang="en-AU" sz="1050" dirty="0">
              <a:solidFill>
                <a:schemeClr val="bg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347709" y="124744"/>
            <a:ext cx="5653845" cy="723275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  <a:outerShdw dir="5340000" algn="ctr" rotWithShape="0">
              <a:srgbClr val="92D050">
                <a:alpha val="0"/>
              </a:srgbClr>
            </a:outerShdw>
          </a:effectLst>
        </p:spPr>
        <p:txBody>
          <a:bodyPr wrap="square" bIns="0">
            <a:spAutoFit/>
          </a:bodyPr>
          <a:lstStyle/>
          <a:p>
            <a:pPr lvl="0" algn="ctr" defTabSz="914400">
              <a:defRPr/>
            </a:pPr>
            <a:r>
              <a:rPr lang="en-AU" sz="4400" kern="0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FFFF"/>
                </a:solidFill>
                <a:effectLst>
                  <a:glow rad="63500">
                    <a:schemeClr val="tx1">
                      <a:alpha val="91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Brush Script MT" panose="03060802040406070304" pitchFamily="66" charset="0"/>
              </a:rPr>
              <a:t>Barrier Reef Orchestra 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741" y="3609713"/>
            <a:ext cx="344749" cy="27916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741" y="4113733"/>
            <a:ext cx="355693" cy="288026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0806701" y="1043908"/>
            <a:ext cx="1343236" cy="215444"/>
          </a:xfrm>
          <a:prstGeom prst="rect">
            <a:avLst/>
          </a:prstGeom>
          <a:solidFill>
            <a:srgbClr val="E1E1E1"/>
          </a:solidFill>
        </p:spPr>
        <p:txBody>
          <a:bodyPr wrap="square" rtlCol="0">
            <a:spAutoFit/>
          </a:bodyPr>
          <a:lstStyle/>
          <a:p>
            <a:endParaRPr lang="en-AU" sz="8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818499" y="1050637"/>
            <a:ext cx="177292" cy="201985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-31790" y="6007441"/>
            <a:ext cx="12263218" cy="84761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/>
          <a:p>
            <a:r>
              <a:rPr lang="en-AU" b="1" dirty="0"/>
              <a:t>Major Sponsor            Sponsors                                                                Concert Partners 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52074" y="6020480"/>
            <a:ext cx="689682" cy="8215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415373" y="6231206"/>
            <a:ext cx="1385161" cy="45832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853552" y="6231206"/>
            <a:ext cx="1452504" cy="555369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18090" y="6020479"/>
            <a:ext cx="878735" cy="827592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359682" y="6178289"/>
            <a:ext cx="1447019" cy="47984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870118" y="6171312"/>
            <a:ext cx="1306822" cy="53401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436864" y="1481290"/>
            <a:ext cx="3212063" cy="40686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324938" y="3288928"/>
            <a:ext cx="452493" cy="3651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324938" y="3809455"/>
            <a:ext cx="458589" cy="37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79424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2193</TotalTime>
  <Words>361</Words>
  <Application>Microsoft Office PowerPoint</Application>
  <PresentationFormat>Widescreen</PresentationFormat>
  <Paragraphs>177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Brush Script MT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Browning</dc:creator>
  <cp:lastModifiedBy>James Browning</cp:lastModifiedBy>
  <cp:revision>128</cp:revision>
  <dcterms:created xsi:type="dcterms:W3CDTF">2017-03-15T01:03:30Z</dcterms:created>
  <dcterms:modified xsi:type="dcterms:W3CDTF">2017-05-04T02:57:13Z</dcterms:modified>
</cp:coreProperties>
</file>

<file path=docProps/thumbnail.jpeg>
</file>